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9" roundtripDataSignature="AMtx7mj3XMAZeNAmHsM384AuyvMRzvUvd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9EB5E15-506F-481B-BD35-AD1D49A26B61}">
  <a:tblStyle styleId="{D9EB5E15-506F-481B-BD35-AD1D49A26B61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customschemas.google.com/relationships/presentationmetadata" Target="meta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" name="Google Shape;2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" name="Google Shape;3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1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9" name="Google Shape;19;p1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311700" y="246254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8" name="Google Shape;8;p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127814" y="4581887"/>
            <a:ext cx="558209" cy="54864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;p6"/>
          <p:cNvSpPr txBox="1"/>
          <p:nvPr/>
        </p:nvSpPr>
        <p:spPr>
          <a:xfrm>
            <a:off x="7686023" y="4607347"/>
            <a:ext cx="1458509" cy="5231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" sz="1400" u="none" cap="small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Computing Sciences</a:t>
            </a:r>
            <a:endParaRPr b="0" i="0" sz="12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6"/>
          <p:cNvSpPr txBox="1"/>
          <p:nvPr/>
        </p:nvSpPr>
        <p:spPr>
          <a:xfrm>
            <a:off x="416312" y="4698475"/>
            <a:ext cx="1151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FY27 LDRD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/>
          <p:nvPr>
            <p:ph type="title"/>
          </p:nvPr>
        </p:nvSpPr>
        <p:spPr>
          <a:xfrm>
            <a:off x="311700" y="178325"/>
            <a:ext cx="8520600" cy="11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400"/>
              <a:t>Pre-Proposal Title for FY27 LDRD</a:t>
            </a:r>
            <a:endParaRPr b="1" i="1" sz="1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8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100"/>
              <a:t>Lead PI &amp; Email: </a:t>
            </a:r>
            <a:r>
              <a:rPr i="1" lang="en" sz="1100"/>
              <a:t>Name, Division, Email address</a:t>
            </a:r>
            <a:endParaRPr sz="11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100"/>
              <a:t>Other Investigators (+Division): </a:t>
            </a:r>
            <a:r>
              <a:rPr i="1" lang="en" sz="1100"/>
              <a:t>Name 1 (Division 1), Name 2 (Division 2), etc.</a:t>
            </a:r>
            <a:endParaRPr sz="11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100"/>
              <a:t>Proposal Type: </a:t>
            </a:r>
            <a:r>
              <a:rPr i="1" lang="en" sz="1100"/>
              <a:t>Multi-Area, CSA, or ECD - pick one</a:t>
            </a:r>
            <a:endParaRPr i="1" sz="11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100"/>
              <a:t>Potential Mentors (for ECD only, otherwise delete this line): </a:t>
            </a:r>
            <a:r>
              <a:rPr i="1" lang="en" sz="1100"/>
              <a:t>Name 1(, Name 2, etc.)</a:t>
            </a:r>
            <a:endParaRPr sz="1100"/>
          </a:p>
        </p:txBody>
      </p:sp>
      <p:sp>
        <p:nvSpPr>
          <p:cNvPr id="28" name="Google Shape;28;p4"/>
          <p:cNvSpPr txBox="1"/>
          <p:nvPr>
            <p:ph idx="1" type="body"/>
          </p:nvPr>
        </p:nvSpPr>
        <p:spPr>
          <a:xfrm>
            <a:off x="284075" y="1365100"/>
            <a:ext cx="8520600" cy="9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1400"/>
              <a:t>Management &amp; Staff Plan</a:t>
            </a:r>
            <a:endParaRPr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Describe who will work on the project, and the plan for hiring (if required) </a:t>
            </a:r>
            <a:endParaRPr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Images of personnel are good to include</a:t>
            </a:r>
            <a:endParaRPr sz="14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400"/>
          </a:p>
        </p:txBody>
      </p:sp>
      <p:sp>
        <p:nvSpPr>
          <p:cNvPr id="29" name="Google Shape;29;p4"/>
          <p:cNvSpPr txBox="1"/>
          <p:nvPr/>
        </p:nvSpPr>
        <p:spPr>
          <a:xfrm>
            <a:off x="2039325" y="4310425"/>
            <a:ext cx="4699800" cy="554100"/>
          </a:xfrm>
          <a:prstGeom prst="rect">
            <a:avLst/>
          </a:prstGeom>
          <a:solidFill>
            <a:srgbClr val="EA9999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Limited to ONE SLIDE.</a:t>
            </a:r>
            <a:r>
              <a:rPr b="0" i="0" lang="en" sz="1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Replace italicized text with you</a:t>
            </a:r>
            <a:r>
              <a:rPr lang="en" sz="1200">
                <a:solidFill>
                  <a:srgbClr val="FFFF00"/>
                </a:solidFill>
              </a:rPr>
              <a:t> </a:t>
            </a:r>
            <a:r>
              <a:rPr b="0" i="0" lang="en" sz="1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own input. </a:t>
            </a:r>
            <a:endParaRPr sz="1200">
              <a:solidFill>
                <a:srgbClr val="FFFF00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200">
                <a:solidFill>
                  <a:srgbClr val="FFFF00"/>
                </a:solidFill>
              </a:rPr>
              <a:t>Delete this box for presentation.</a:t>
            </a:r>
            <a:endParaRPr b="1" i="0" sz="12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0" name="Google Shape;30;p4"/>
          <p:cNvGraphicFramePr/>
          <p:nvPr/>
        </p:nvGraphicFramePr>
        <p:xfrm>
          <a:off x="396000" y="237834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{D9EB5E15-506F-481B-BD35-AD1D49A26B61}</a:tableStyleId>
              </a:tblPr>
              <a:tblGrid>
                <a:gridCol w="2686000"/>
                <a:gridCol w="2686000"/>
                <a:gridCol w="2686000"/>
              </a:tblGrid>
              <a:tr h="320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000" u="none" cap="none" strike="noStrike"/>
                        <a:t>S</a:t>
                      </a:r>
                      <a:r>
                        <a:rPr lang="en" sz="1000"/>
                        <a:t>ta</a:t>
                      </a:r>
                      <a:r>
                        <a:rPr lang="en" sz="1000" u="none" cap="none" strike="noStrike"/>
                        <a:t>ff Budget</a:t>
                      </a:r>
                      <a:endParaRPr sz="1000" u="none" cap="none" strike="noStrike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000" u="none" cap="none" strike="noStrike"/>
                        <a:t>Year 1 </a:t>
                      </a:r>
                      <a:endParaRPr sz="1000" u="none" cap="none" strike="noStrike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000" u="none" cap="none" strike="noStrike"/>
                        <a:t>Year 2</a:t>
                      </a:r>
                      <a:endParaRPr sz="1000" u="none" cap="none" strike="noStrike"/>
                    </a:p>
                  </a:txBody>
                  <a:tcPr marT="91425" marB="91425" marR="91425" marL="91425">
                    <a:noFill/>
                  </a:tcPr>
                </a:tc>
              </a:tr>
              <a:tr h="426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000" u="none" cap="none" strike="noStrike"/>
                        <a:t>CSA</a:t>
                      </a:r>
                      <a:endParaRPr sz="1000" u="none" cap="none" strike="noStrike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" sz="1000" u="none" cap="none" strike="noStrike"/>
                        <a:t>For example: 0.25 Senior Scientist, 0.25 CSE3, 1 Postdoc</a:t>
                      </a:r>
                      <a:endParaRPr i="1" sz="1000" u="none" cap="none" strike="noStrike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91425" marB="91425" marR="91425" marL="91425"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000" u="none" cap="none" strike="noStrike"/>
                        <a:t>Other Areas (if MA)</a:t>
                      </a:r>
                      <a:endParaRPr sz="1000" u="none" cap="none" strike="noStrike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91425" marB="91425" marR="91425" marL="914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91425" marB="91425" marR="91425" marL="91425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"/>
          <p:cNvSpPr txBox="1"/>
          <p:nvPr>
            <p:ph type="title"/>
          </p:nvPr>
        </p:nvSpPr>
        <p:spPr>
          <a:xfrm>
            <a:off x="311700" y="178325"/>
            <a:ext cx="7803600" cy="11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400"/>
              <a:t>Pre-Proposal Title for FY27 LDRD</a:t>
            </a:r>
            <a:endParaRPr b="1" i="1" sz="1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2000"/>
          </a:p>
        </p:txBody>
      </p:sp>
      <p:sp>
        <p:nvSpPr>
          <p:cNvPr id="36" name="Google Shape;36;p1"/>
          <p:cNvSpPr txBox="1"/>
          <p:nvPr>
            <p:ph idx="1" type="body"/>
          </p:nvPr>
        </p:nvSpPr>
        <p:spPr>
          <a:xfrm>
            <a:off x="207125" y="538865"/>
            <a:ext cx="8520600" cy="38823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st="19050">
              <a:srgbClr val="000000">
                <a:alpha val="0"/>
              </a:srgbClr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b="1" lang="en" sz="1400"/>
              <a:t>Objective</a:t>
            </a:r>
            <a:endParaRPr b="1" sz="1400"/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i="1" lang="en" sz="1100"/>
              <a:t>What do you want to accomplish (i.e., what is the problem)?</a:t>
            </a:r>
            <a:endParaRPr i="1" sz="1100"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b="1" lang="en" sz="1400"/>
              <a:t>Motivation</a:t>
            </a:r>
            <a:endParaRPr b="1" sz="1400"/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i="1" lang="en" sz="1100"/>
              <a:t>What are the reasons for looking at the problem? Why this is the right time to tackle the problem? Why will your solution be better than current techniques?</a:t>
            </a:r>
            <a:endParaRPr i="1" sz="1100"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b="1" lang="en" sz="1400"/>
              <a:t>Approach</a:t>
            </a:r>
            <a:endParaRPr b="1" sz="1400"/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i="1" lang="en" sz="1100"/>
              <a:t>How are you going to do it?</a:t>
            </a:r>
            <a:endParaRPr i="1" sz="1100"/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i="1" lang="en" sz="1100"/>
              <a:t>What are the Math/CS/Computational Science and other research questions that are addressed?</a:t>
            </a:r>
            <a:endParaRPr i="1" sz="1100"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b="1" lang="en" sz="1400"/>
              <a:t>Impact</a:t>
            </a:r>
            <a:endParaRPr b="1" sz="1400"/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i="1" lang="en" sz="1100"/>
              <a:t>What are the expected outcomes and potential impact?</a:t>
            </a:r>
            <a:endParaRPr i="1" sz="11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</p:txBody>
      </p:sp>
      <p:sp>
        <p:nvSpPr>
          <p:cNvPr id="37" name="Google Shape;37;p1"/>
          <p:cNvSpPr txBox="1"/>
          <p:nvPr/>
        </p:nvSpPr>
        <p:spPr>
          <a:xfrm>
            <a:off x="8213697" y="32199"/>
            <a:ext cx="894953" cy="1120275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Your picture here</a:t>
            </a:r>
            <a:endParaRPr b="0" i="0" sz="12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1"/>
          <p:cNvSpPr txBox="1"/>
          <p:nvPr/>
        </p:nvSpPr>
        <p:spPr>
          <a:xfrm>
            <a:off x="1833900" y="4155550"/>
            <a:ext cx="4883100" cy="923400"/>
          </a:xfrm>
          <a:prstGeom prst="rect">
            <a:avLst/>
          </a:prstGeom>
          <a:solidFill>
            <a:srgbClr val="EA9999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n" sz="1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This is a ONE-SLIDE summary of your proposed project</a:t>
            </a:r>
            <a:r>
              <a:rPr lang="en" sz="1200">
                <a:solidFill>
                  <a:srgbClr val="FFFF00"/>
                </a:solidFill>
              </a:rPr>
              <a:t> to accompany </a:t>
            </a:r>
            <a:r>
              <a:rPr lang="en" sz="1200">
                <a:solidFill>
                  <a:srgbClr val="FFFF00"/>
                </a:solidFill>
              </a:rPr>
              <a:t>your elevator pitch.  You have 4 minutes to present. Your  single-page read ahead narrative should provide additional context. </a:t>
            </a:r>
            <a:endParaRPr sz="1200">
              <a:solidFill>
                <a:srgbClr val="FFFF00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n" sz="1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Delete this box for presentation. </a:t>
            </a:r>
            <a:endParaRPr b="0" i="0" sz="12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