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10" roundtripDataSignature="AMtx7mg8XergvoZPmlsNDdTIyXj+ayoh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customschemas.google.com/relationships/presentationmetadata" Target="meta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 name="Google Shape;25;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 name="Google Shape;3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 name="Shape 38"/>
        <p:cNvGrpSpPr/>
        <p:nvPr/>
      </p:nvGrpSpPr>
      <p:grpSpPr>
        <a:xfrm>
          <a:off x="0" y="0"/>
          <a:ext cx="0" cy="0"/>
          <a:chOff x="0" y="0"/>
          <a:chExt cx="0" cy="0"/>
        </a:xfrm>
      </p:grpSpPr>
      <p:sp>
        <p:nvSpPr>
          <p:cNvPr id="39" name="Google Shape;39;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0" name="Google Shape;4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1" name="Shape 11"/>
        <p:cNvGrpSpPr/>
        <p:nvPr/>
      </p:nvGrpSpPr>
      <p:grpSpPr>
        <a:xfrm>
          <a:off x="0" y="0"/>
          <a:ext cx="0" cy="0"/>
          <a:chOff x="0" y="0"/>
          <a:chExt cx="0" cy="0"/>
        </a:xfrm>
      </p:grpSpPr>
      <p:sp>
        <p:nvSpPr>
          <p:cNvPr id="12" name="Google Shape;12;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3" name="Google Shape;13;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0" name="Shape 20"/>
        <p:cNvGrpSpPr/>
        <p:nvPr/>
      </p:nvGrpSpPr>
      <p:grpSpPr>
        <a:xfrm>
          <a:off x="0" y="0"/>
          <a:ext cx="0" cy="0"/>
          <a:chOff x="0" y="0"/>
          <a:chExt cx="0" cy="0"/>
        </a:xfrm>
      </p:grpSpPr>
      <p:sp>
        <p:nvSpPr>
          <p:cNvPr id="21" name="Google Shape;21;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311700" y="246254"/>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pic>
        <p:nvPicPr>
          <p:cNvPr id="8" name="Google Shape;8;p6"/>
          <p:cNvPicPr preferRelativeResize="0"/>
          <p:nvPr/>
        </p:nvPicPr>
        <p:blipFill rotWithShape="1">
          <a:blip r:embed="rId1">
            <a:alphaModFix/>
          </a:blip>
          <a:srcRect b="0" l="0" r="0" t="0"/>
          <a:stretch/>
        </p:blipFill>
        <p:spPr>
          <a:xfrm>
            <a:off x="7127814" y="4581887"/>
            <a:ext cx="558209" cy="548640"/>
          </a:xfrm>
          <a:prstGeom prst="rect">
            <a:avLst/>
          </a:prstGeom>
          <a:noFill/>
          <a:ln>
            <a:noFill/>
          </a:ln>
        </p:spPr>
      </p:pic>
      <p:sp>
        <p:nvSpPr>
          <p:cNvPr id="9" name="Google Shape;9;p6"/>
          <p:cNvSpPr txBox="1"/>
          <p:nvPr/>
        </p:nvSpPr>
        <p:spPr>
          <a:xfrm>
            <a:off x="7686023" y="4607347"/>
            <a:ext cx="1458509" cy="52318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 sz="1400" u="none" cap="small" strike="noStrike">
                <a:solidFill>
                  <a:srgbClr val="002060"/>
                </a:solidFill>
                <a:latin typeface="Arial"/>
                <a:ea typeface="Arial"/>
                <a:cs typeface="Arial"/>
                <a:sym typeface="Arial"/>
              </a:rPr>
              <a:t>Computing Sciences</a:t>
            </a:r>
            <a:endParaRPr b="0" i="0" sz="1200" u="none" cap="none" strike="noStrike">
              <a:solidFill>
                <a:srgbClr val="002060"/>
              </a:solidFill>
              <a:latin typeface="Arial"/>
              <a:ea typeface="Arial"/>
              <a:cs typeface="Arial"/>
              <a:sym typeface="Arial"/>
            </a:endParaRPr>
          </a:p>
        </p:txBody>
      </p:sp>
      <p:sp>
        <p:nvSpPr>
          <p:cNvPr id="10" name="Google Shape;10;p6"/>
          <p:cNvSpPr txBox="1"/>
          <p:nvPr/>
        </p:nvSpPr>
        <p:spPr>
          <a:xfrm>
            <a:off x="416312" y="4698475"/>
            <a:ext cx="116089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400" u="none" cap="none" strike="noStrike">
                <a:solidFill>
                  <a:srgbClr val="002060"/>
                </a:solidFill>
                <a:latin typeface="Arial"/>
                <a:ea typeface="Arial"/>
                <a:cs typeface="Arial"/>
                <a:sym typeface="Arial"/>
              </a:rPr>
              <a:t>FY27 LDRD</a:t>
            </a:r>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i="1" lang="en" sz="2400"/>
              <a:t>Project Title</a:t>
            </a:r>
            <a:br>
              <a:rPr lang="en" sz="2400"/>
            </a:br>
            <a:r>
              <a:rPr lang="en" sz="1800"/>
              <a:t>PI: </a:t>
            </a:r>
            <a:r>
              <a:rPr i="1" lang="en" sz="1800"/>
              <a:t>Your Name; Choose one of “New”, “2</a:t>
            </a:r>
            <a:r>
              <a:rPr baseline="30000" i="1" lang="en" sz="1800"/>
              <a:t>nd</a:t>
            </a:r>
            <a:r>
              <a:rPr i="1" lang="en" sz="1800"/>
              <a:t> Yr”, or “3rd Yr”</a:t>
            </a:r>
            <a:endParaRPr i="1" sz="2400"/>
          </a:p>
        </p:txBody>
      </p:sp>
      <p:sp>
        <p:nvSpPr>
          <p:cNvPr id="28" name="Google Shape;28;p1"/>
          <p:cNvSpPr txBox="1"/>
          <p:nvPr>
            <p:ph idx="1" type="body"/>
          </p:nvPr>
        </p:nvSpPr>
        <p:spPr>
          <a:xfrm>
            <a:off x="311700" y="1152475"/>
            <a:ext cx="8520600" cy="3416400"/>
          </a:xfrm>
          <a:prstGeom prst="rect">
            <a:avLst/>
          </a:prstGeom>
          <a:noFill/>
          <a:ln>
            <a:noFill/>
          </a:ln>
          <a:effectLst>
            <a:outerShdw blurRad="57150" rotWithShape="0" algn="bl" dist="19050">
              <a:srgbClr val="000000">
                <a:alpha val="0"/>
              </a:srgbClr>
            </a:outerShdw>
          </a:effectLst>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b="1" lang="en" sz="1400"/>
              <a:t>Objective</a:t>
            </a:r>
            <a:endParaRPr b="1" sz="1400"/>
          </a:p>
          <a:p>
            <a:pPr indent="-298450" lvl="1" marL="914400" rtl="0" algn="l">
              <a:lnSpc>
                <a:spcPct val="115000"/>
              </a:lnSpc>
              <a:spcBef>
                <a:spcPts val="0"/>
              </a:spcBef>
              <a:spcAft>
                <a:spcPts val="0"/>
              </a:spcAft>
              <a:buSzPts val="1100"/>
              <a:buChar char="○"/>
            </a:pPr>
            <a:r>
              <a:rPr i="1" lang="en" sz="1100"/>
              <a:t>What do you want to accomplish (i.e., what is the problem)?</a:t>
            </a:r>
            <a:endParaRPr i="1" sz="1100"/>
          </a:p>
          <a:p>
            <a:pPr indent="-317500" lvl="0" marL="457200" rtl="0" algn="l">
              <a:lnSpc>
                <a:spcPct val="115000"/>
              </a:lnSpc>
              <a:spcBef>
                <a:spcPts val="0"/>
              </a:spcBef>
              <a:spcAft>
                <a:spcPts val="0"/>
              </a:spcAft>
              <a:buSzPts val="1400"/>
              <a:buChar char="●"/>
            </a:pPr>
            <a:r>
              <a:rPr b="1" lang="en" sz="1400"/>
              <a:t>Motivation</a:t>
            </a:r>
            <a:endParaRPr b="1" sz="1400"/>
          </a:p>
          <a:p>
            <a:pPr indent="-298450" lvl="1" marL="914400" rtl="0" algn="l">
              <a:lnSpc>
                <a:spcPct val="115000"/>
              </a:lnSpc>
              <a:spcBef>
                <a:spcPts val="0"/>
              </a:spcBef>
              <a:spcAft>
                <a:spcPts val="0"/>
              </a:spcAft>
              <a:buSzPts val="1100"/>
              <a:buChar char="○"/>
            </a:pPr>
            <a:r>
              <a:rPr i="1" lang="en" sz="1100"/>
              <a:t>What are the reasons for looking at the problem? Why this is the right time to tackle the problem? Why will your solution be better than current techniques?</a:t>
            </a:r>
            <a:endParaRPr/>
          </a:p>
          <a:p>
            <a:pPr indent="-317500" lvl="0" marL="457200" rtl="0" algn="l">
              <a:lnSpc>
                <a:spcPct val="115000"/>
              </a:lnSpc>
              <a:spcBef>
                <a:spcPts val="0"/>
              </a:spcBef>
              <a:spcAft>
                <a:spcPts val="0"/>
              </a:spcAft>
              <a:buSzPts val="1400"/>
              <a:buChar char="●"/>
            </a:pPr>
            <a:r>
              <a:rPr b="1" lang="en" sz="1400"/>
              <a:t>Approach</a:t>
            </a:r>
            <a:endParaRPr b="1" sz="1400"/>
          </a:p>
          <a:p>
            <a:pPr indent="-298450" lvl="1" marL="914400" rtl="0" algn="l">
              <a:lnSpc>
                <a:spcPct val="115000"/>
              </a:lnSpc>
              <a:spcBef>
                <a:spcPts val="0"/>
              </a:spcBef>
              <a:spcAft>
                <a:spcPts val="0"/>
              </a:spcAft>
              <a:buSzPts val="1100"/>
              <a:buChar char="○"/>
            </a:pPr>
            <a:r>
              <a:rPr i="1" lang="en" sz="1100"/>
              <a:t>How are you going to do it?</a:t>
            </a:r>
            <a:endParaRPr/>
          </a:p>
          <a:p>
            <a:pPr indent="-298450" lvl="1" marL="914400" rtl="0" algn="l">
              <a:lnSpc>
                <a:spcPct val="115000"/>
              </a:lnSpc>
              <a:spcBef>
                <a:spcPts val="0"/>
              </a:spcBef>
              <a:spcAft>
                <a:spcPts val="0"/>
              </a:spcAft>
              <a:buSzPts val="1100"/>
              <a:buChar char="○"/>
            </a:pPr>
            <a:r>
              <a:rPr i="1" lang="en" sz="1100"/>
              <a:t>What are the Math/CS/Computational Science and other research questions that are addressed?</a:t>
            </a:r>
            <a:endParaRPr/>
          </a:p>
          <a:p>
            <a:pPr indent="-317500" lvl="0" marL="457200" rtl="0" algn="l">
              <a:lnSpc>
                <a:spcPct val="115000"/>
              </a:lnSpc>
              <a:spcBef>
                <a:spcPts val="0"/>
              </a:spcBef>
              <a:spcAft>
                <a:spcPts val="0"/>
              </a:spcAft>
              <a:buSzPts val="1400"/>
              <a:buChar char="●"/>
            </a:pPr>
            <a:r>
              <a:rPr b="1" lang="en" sz="1400"/>
              <a:t>Team</a:t>
            </a:r>
            <a:endParaRPr b="1" sz="1400"/>
          </a:p>
          <a:p>
            <a:pPr indent="-298450" lvl="1" marL="914400" rtl="0" algn="l">
              <a:lnSpc>
                <a:spcPct val="115000"/>
              </a:lnSpc>
              <a:spcBef>
                <a:spcPts val="0"/>
              </a:spcBef>
              <a:spcAft>
                <a:spcPts val="0"/>
              </a:spcAft>
              <a:buSzPts val="1100"/>
              <a:buChar char="○"/>
            </a:pPr>
            <a:r>
              <a:rPr i="1" lang="en" sz="1100"/>
              <a:t>Who are going to be involved in this proposed project?</a:t>
            </a:r>
            <a:endParaRPr i="1" sz="1100"/>
          </a:p>
          <a:p>
            <a:pPr indent="-317500" lvl="0" marL="457200" rtl="0" algn="l">
              <a:lnSpc>
                <a:spcPct val="115000"/>
              </a:lnSpc>
              <a:spcBef>
                <a:spcPts val="0"/>
              </a:spcBef>
              <a:spcAft>
                <a:spcPts val="0"/>
              </a:spcAft>
              <a:buSzPts val="1400"/>
              <a:buChar char="●"/>
            </a:pPr>
            <a:r>
              <a:rPr b="1" lang="en" sz="1400"/>
              <a:t>Future Impact and Growth Opportunities</a:t>
            </a:r>
            <a:endParaRPr/>
          </a:p>
          <a:p>
            <a:pPr indent="-298450" lvl="1" marL="914400" rtl="0" algn="l">
              <a:lnSpc>
                <a:spcPct val="115000"/>
              </a:lnSpc>
              <a:spcBef>
                <a:spcPts val="0"/>
              </a:spcBef>
              <a:spcAft>
                <a:spcPts val="0"/>
              </a:spcAft>
              <a:buSzPts val="1100"/>
              <a:buChar char="○"/>
            </a:pPr>
            <a:r>
              <a:rPr i="1" lang="en" sz="1100"/>
              <a:t>What is the likelihood of results from this award positioning the research team to better compete for external funding at the end of the project?</a:t>
            </a:r>
            <a:endParaRPr/>
          </a:p>
          <a:p>
            <a:pPr indent="-298450" lvl="1" marL="914400" rtl="0" algn="l">
              <a:lnSpc>
                <a:spcPct val="115000"/>
              </a:lnSpc>
              <a:spcBef>
                <a:spcPts val="0"/>
              </a:spcBef>
              <a:spcAft>
                <a:spcPts val="0"/>
              </a:spcAft>
              <a:buSzPts val="1100"/>
              <a:buChar char="○"/>
            </a:pPr>
            <a:r>
              <a:rPr i="1" lang="en" sz="1100"/>
              <a:t>How might the proposed work impact the direction, progress, and thinking in the relevant scientific fields of research, or the operations of a scientific facility?</a:t>
            </a:r>
            <a:endParaRPr sz="1400">
              <a:solidFill>
                <a:schemeClr val="dk1"/>
              </a:solidFill>
            </a:endParaRPr>
          </a:p>
        </p:txBody>
      </p:sp>
      <p:sp>
        <p:nvSpPr>
          <p:cNvPr id="29" name="Google Shape;29;p1"/>
          <p:cNvSpPr txBox="1"/>
          <p:nvPr/>
        </p:nvSpPr>
        <p:spPr>
          <a:xfrm>
            <a:off x="8213697" y="32199"/>
            <a:ext cx="894953" cy="1120275"/>
          </a:xfrm>
          <a:prstGeom prst="rect">
            <a:avLst/>
          </a:prstGeom>
          <a:solidFill>
            <a:schemeClr val="lt1"/>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200"/>
              <a:buFont typeface="Arial"/>
              <a:buNone/>
            </a:pPr>
            <a:r>
              <a:rPr b="0" i="0" lang="en" sz="1200" u="none" cap="none" strike="noStrike">
                <a:solidFill>
                  <a:schemeClr val="dk2"/>
                </a:solidFill>
                <a:latin typeface="Arial"/>
                <a:ea typeface="Arial"/>
                <a:cs typeface="Arial"/>
                <a:sym typeface="Arial"/>
              </a:rPr>
              <a:t>Your picture here</a:t>
            </a:r>
            <a:endParaRPr b="0" i="0" sz="1200" u="none" cap="none" strike="noStrike">
              <a:solidFill>
                <a:schemeClr val="dk2"/>
              </a:solidFill>
              <a:latin typeface="Arial"/>
              <a:ea typeface="Arial"/>
              <a:cs typeface="Arial"/>
              <a:sym typeface="Arial"/>
            </a:endParaRPr>
          </a:p>
        </p:txBody>
      </p:sp>
      <p:sp>
        <p:nvSpPr>
          <p:cNvPr id="30" name="Google Shape;30;p1"/>
          <p:cNvSpPr txBox="1"/>
          <p:nvPr/>
        </p:nvSpPr>
        <p:spPr>
          <a:xfrm>
            <a:off x="1712686" y="4428701"/>
            <a:ext cx="6912900" cy="646500"/>
          </a:xfrm>
          <a:prstGeom prst="rect">
            <a:avLst/>
          </a:prstGeom>
          <a:solidFill>
            <a:srgbClr val="EA9999"/>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n" sz="1000" u="none" cap="none" strike="noStrike">
                <a:solidFill>
                  <a:srgbClr val="FFFF00"/>
                </a:solidFill>
                <a:latin typeface="Arial"/>
                <a:ea typeface="Arial"/>
                <a:cs typeface="Arial"/>
                <a:sym typeface="Arial"/>
              </a:rPr>
              <a:t>REQUIRED - This is a one-slide summary of your proposed project. Fill out this slide (replace italicized text) so someone who only has basic familiarity with the work can present it. This slide should function as an “elevator pitch” for the proposal. Use the Notes section to provide additional context. </a:t>
            </a:r>
            <a:r>
              <a:rPr lang="en" sz="900">
                <a:solidFill>
                  <a:srgbClr val="FFFF00"/>
                </a:solidFill>
              </a:rPr>
              <a:t>Remove this box from final presentation.</a:t>
            </a:r>
            <a:endParaRPr b="0" i="0" sz="900" u="none" cap="none" strike="noStrike">
              <a:solidFill>
                <a:srgbClr val="FFFF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 name="Shape 34"/>
        <p:cNvGrpSpPr/>
        <p:nvPr/>
      </p:nvGrpSpPr>
      <p:grpSpPr>
        <a:xfrm>
          <a:off x="0" y="0"/>
          <a:ext cx="0" cy="0"/>
          <a:chOff x="0" y="0"/>
          <a:chExt cx="0" cy="0"/>
        </a:xfrm>
      </p:grpSpPr>
      <p:sp>
        <p:nvSpPr>
          <p:cNvPr id="35" name="Google Shape;35;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i="1" lang="en"/>
              <a:t>Choose own title</a:t>
            </a:r>
            <a:endParaRPr/>
          </a:p>
        </p:txBody>
      </p:sp>
      <p:sp>
        <p:nvSpPr>
          <p:cNvPr id="36" name="Google Shape;36;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i="1" lang="en" sz="1400"/>
              <a:t>For new proposals</a:t>
            </a:r>
            <a:endParaRPr i="1" sz="1400"/>
          </a:p>
          <a:p>
            <a:pPr indent="-317500" lvl="0" marL="457200" rtl="0" algn="l">
              <a:lnSpc>
                <a:spcPct val="115000"/>
              </a:lnSpc>
              <a:spcBef>
                <a:spcPts val="0"/>
              </a:spcBef>
              <a:spcAft>
                <a:spcPts val="0"/>
              </a:spcAft>
              <a:buSzPts val="1400"/>
              <a:buChar char="●"/>
            </a:pPr>
            <a:r>
              <a:rPr i="1" lang="en" sz="1400"/>
              <a:t>Elaborate on your objective, motivation, and approach</a:t>
            </a:r>
            <a:endParaRPr i="1" sz="1400"/>
          </a:p>
          <a:p>
            <a:pPr indent="-317500" lvl="1" marL="914400" rtl="0" algn="l">
              <a:lnSpc>
                <a:spcPct val="115000"/>
              </a:lnSpc>
              <a:spcBef>
                <a:spcPts val="0"/>
              </a:spcBef>
              <a:spcAft>
                <a:spcPts val="0"/>
              </a:spcAft>
              <a:buSzPts val="1400"/>
              <a:buChar char="○"/>
            </a:pPr>
            <a:r>
              <a:rPr i="1" lang="en" sz="1300"/>
              <a:t>Include what will be accomplished at specific time intervals and the definition of success</a:t>
            </a:r>
            <a:endParaRPr i="1" sz="1400"/>
          </a:p>
          <a:p>
            <a:pPr indent="-317500" lvl="0" marL="457200" rtl="0" algn="l">
              <a:lnSpc>
                <a:spcPct val="115000"/>
              </a:lnSpc>
              <a:spcBef>
                <a:spcPts val="0"/>
              </a:spcBef>
              <a:spcAft>
                <a:spcPts val="0"/>
              </a:spcAft>
              <a:buSzPts val="1400"/>
              <a:buChar char="●"/>
            </a:pPr>
            <a:r>
              <a:rPr i="1" lang="en" sz="1400"/>
              <a:t>Explain how the proposal is strategically significant to the CS Area and Lab goals</a:t>
            </a:r>
            <a:endParaRPr i="1" sz="1400"/>
          </a:p>
          <a:p>
            <a:pPr indent="0" lvl="0" marL="0" rtl="0" algn="l">
              <a:lnSpc>
                <a:spcPct val="115000"/>
              </a:lnSpc>
              <a:spcBef>
                <a:spcPts val="0"/>
              </a:spcBef>
              <a:spcAft>
                <a:spcPts val="0"/>
              </a:spcAft>
              <a:buNone/>
            </a:pPr>
            <a:r>
              <a:rPr i="1" lang="en" sz="1400"/>
              <a:t>For renewals</a:t>
            </a:r>
            <a:endParaRPr i="1" sz="1400"/>
          </a:p>
          <a:p>
            <a:pPr indent="-317500" lvl="0" marL="457200" rtl="0" algn="l">
              <a:lnSpc>
                <a:spcPct val="115000"/>
              </a:lnSpc>
              <a:spcBef>
                <a:spcPts val="0"/>
              </a:spcBef>
              <a:spcAft>
                <a:spcPts val="0"/>
              </a:spcAft>
              <a:buSzPts val="1400"/>
              <a:buChar char="●"/>
            </a:pPr>
            <a:r>
              <a:rPr i="1" lang="en" sz="1400"/>
              <a:t>For renewal proposals, focus on what you have accomplished</a:t>
            </a:r>
            <a:endParaRPr i="1" sz="1400"/>
          </a:p>
          <a:p>
            <a:pPr indent="0" lvl="0" marL="457200" rtl="0" algn="l">
              <a:lnSpc>
                <a:spcPct val="115000"/>
              </a:lnSpc>
              <a:spcBef>
                <a:spcPts val="0"/>
              </a:spcBef>
              <a:spcAft>
                <a:spcPts val="0"/>
              </a:spcAft>
              <a:buNone/>
            </a:pPr>
            <a:r>
              <a:t/>
            </a:r>
            <a:endParaRPr i="1" sz="1400"/>
          </a:p>
          <a:p>
            <a:pPr indent="-317500" lvl="0" marL="457200" rtl="0" algn="l">
              <a:lnSpc>
                <a:spcPct val="115000"/>
              </a:lnSpc>
              <a:spcBef>
                <a:spcPts val="0"/>
              </a:spcBef>
              <a:spcAft>
                <a:spcPts val="0"/>
              </a:spcAft>
              <a:buSzPts val="1400"/>
              <a:buChar char="●"/>
            </a:pPr>
            <a:r>
              <a:rPr i="1" lang="en" sz="1400"/>
              <a:t>Modify this slide as appropriate, e.g. text and graphic, text and figure, etc.</a:t>
            </a:r>
            <a:endParaRPr i="1" sz="1400"/>
          </a:p>
          <a:p>
            <a:pPr indent="-317500" lvl="0" marL="457200" rtl="0" algn="l">
              <a:lnSpc>
                <a:spcPct val="115000"/>
              </a:lnSpc>
              <a:spcBef>
                <a:spcPts val="0"/>
              </a:spcBef>
              <a:spcAft>
                <a:spcPts val="0"/>
              </a:spcAft>
              <a:buSzPts val="1400"/>
              <a:buChar char="●"/>
            </a:pPr>
            <a:r>
              <a:rPr i="1" lang="en" sz="1400"/>
              <a:t>Use as many slides as you need but keep in mind that the presentation cannot be more than 15 minutes.</a:t>
            </a:r>
            <a:endParaRPr i="1" sz="1400"/>
          </a:p>
          <a:p>
            <a:pPr indent="-317500" lvl="1" marL="914400" rtl="0" algn="l">
              <a:lnSpc>
                <a:spcPct val="115000"/>
              </a:lnSpc>
              <a:spcBef>
                <a:spcPts val="0"/>
              </a:spcBef>
              <a:spcAft>
                <a:spcPts val="0"/>
              </a:spcAft>
              <a:buSzPts val="1400"/>
              <a:buChar char="○"/>
            </a:pPr>
            <a:r>
              <a:rPr i="1" lang="en"/>
              <a:t>2-4 slides are of this type are recommended</a:t>
            </a:r>
            <a:endParaRPr/>
          </a:p>
          <a:p>
            <a:pPr indent="-317500" lvl="0" marL="457200" rtl="0" algn="l">
              <a:lnSpc>
                <a:spcPct val="115000"/>
              </a:lnSpc>
              <a:spcBef>
                <a:spcPts val="0"/>
              </a:spcBef>
              <a:spcAft>
                <a:spcPts val="0"/>
              </a:spcAft>
              <a:buSzPts val="1400"/>
              <a:buChar char="●"/>
            </a:pPr>
            <a:r>
              <a:rPr i="1" lang="en" sz="1400"/>
              <a:t>Don’t repeat information that you put on the</a:t>
            </a:r>
            <a:r>
              <a:rPr i="1" lang="en" sz="1400"/>
              <a:t> Management Plan and Expected Outcomes and Impact slides (see pg. 3 &amp; 4).</a:t>
            </a:r>
            <a:endParaRPr i="1" sz="1400"/>
          </a:p>
        </p:txBody>
      </p:sp>
      <p:sp>
        <p:nvSpPr>
          <p:cNvPr id="37" name="Google Shape;37;p2"/>
          <p:cNvSpPr txBox="1"/>
          <p:nvPr/>
        </p:nvSpPr>
        <p:spPr>
          <a:xfrm>
            <a:off x="3308250" y="4702488"/>
            <a:ext cx="2527500" cy="384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300"/>
              <a:buFont typeface="Arial"/>
              <a:buNone/>
            </a:pPr>
            <a:r>
              <a:rPr b="1" i="0" lang="en" sz="1300" u="none" cap="none" strike="noStrike">
                <a:solidFill>
                  <a:schemeClr val="lt1"/>
                </a:solidFill>
                <a:latin typeface="Arial"/>
                <a:ea typeface="Arial"/>
                <a:cs typeface="Arial"/>
                <a:sym typeface="Arial"/>
              </a:rPr>
              <a:t>FY26 LDRD Proposal Review</a:t>
            </a:r>
            <a:endParaRPr b="1" i="0" sz="1300" u="none" cap="none" strike="noStrik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Expected Outcomes and Impact</a:t>
            </a:r>
            <a:endParaRPr/>
          </a:p>
        </p:txBody>
      </p:sp>
      <p:sp>
        <p:nvSpPr>
          <p:cNvPr id="43" name="Google Shape;43;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42900" lvl="0" marL="457200" rtl="0" algn="l">
              <a:lnSpc>
                <a:spcPct val="115000"/>
              </a:lnSpc>
              <a:spcBef>
                <a:spcPts val="0"/>
              </a:spcBef>
              <a:spcAft>
                <a:spcPts val="0"/>
              </a:spcAft>
              <a:buSzPts val="1800"/>
              <a:buFont typeface="Calibri"/>
              <a:buChar char="●"/>
            </a:pPr>
            <a:r>
              <a:rPr i="1" lang="en">
                <a:latin typeface="Calibri"/>
                <a:ea typeface="Calibri"/>
                <a:cs typeface="Calibri"/>
                <a:sym typeface="Calibri"/>
              </a:rPr>
              <a:t>For new proposal elaborate on:</a:t>
            </a:r>
            <a:endParaRPr i="1">
              <a:latin typeface="Calibri"/>
              <a:ea typeface="Calibri"/>
              <a:cs typeface="Calibri"/>
              <a:sym typeface="Calibri"/>
            </a:endParaRPr>
          </a:p>
          <a:p>
            <a:pPr indent="-298450" lvl="1" marL="914400" rtl="0" algn="l">
              <a:lnSpc>
                <a:spcPct val="115000"/>
              </a:lnSpc>
              <a:spcBef>
                <a:spcPts val="0"/>
              </a:spcBef>
              <a:spcAft>
                <a:spcPts val="0"/>
              </a:spcAft>
              <a:buSzPts val="1100"/>
              <a:buChar char="○"/>
            </a:pPr>
            <a:r>
              <a:rPr i="1" lang="en" sz="1200"/>
              <a:t>The likelihood of results from this award positioning the research team to better compete for external funding at the end of the project</a:t>
            </a:r>
            <a:endParaRPr/>
          </a:p>
          <a:p>
            <a:pPr indent="-298450" lvl="1" marL="914400" rtl="0" algn="l">
              <a:lnSpc>
                <a:spcPct val="115000"/>
              </a:lnSpc>
              <a:spcBef>
                <a:spcPts val="0"/>
              </a:spcBef>
              <a:spcAft>
                <a:spcPts val="0"/>
              </a:spcAft>
              <a:buSzPts val="1100"/>
              <a:buChar char="○"/>
            </a:pPr>
            <a:r>
              <a:rPr i="1" lang="en" sz="1200"/>
              <a:t>How the proposed work impact the direction, progress, and thinking in the relevant scientific fields of research, or the operations of a scientific facility</a:t>
            </a:r>
            <a:endParaRPr i="1" sz="1200">
              <a:latin typeface="Calibri"/>
              <a:ea typeface="Calibri"/>
              <a:cs typeface="Calibri"/>
              <a:sym typeface="Calibri"/>
            </a:endParaRPr>
          </a:p>
          <a:p>
            <a:pPr indent="-342900" lvl="0" marL="457200" rtl="0" algn="l">
              <a:lnSpc>
                <a:spcPct val="115000"/>
              </a:lnSpc>
              <a:spcBef>
                <a:spcPts val="0"/>
              </a:spcBef>
              <a:spcAft>
                <a:spcPts val="0"/>
              </a:spcAft>
              <a:buSzPts val="1800"/>
              <a:buFont typeface="Calibri"/>
              <a:buChar char="●"/>
            </a:pPr>
            <a:r>
              <a:rPr i="1" lang="en" sz="1800">
                <a:latin typeface="Calibri"/>
                <a:ea typeface="Calibri"/>
                <a:cs typeface="Calibri"/>
                <a:sym typeface="Calibri"/>
              </a:rPr>
              <a:t>For renewal proposal:</a:t>
            </a:r>
            <a:endParaRPr i="1" sz="1800">
              <a:latin typeface="Calibri"/>
              <a:ea typeface="Calibri"/>
              <a:cs typeface="Calibri"/>
              <a:sym typeface="Calibri"/>
            </a:endParaRPr>
          </a:p>
          <a:p>
            <a:pPr indent="-304800" lvl="1" marL="914400" rtl="0" algn="l">
              <a:lnSpc>
                <a:spcPct val="115000"/>
              </a:lnSpc>
              <a:spcBef>
                <a:spcPts val="0"/>
              </a:spcBef>
              <a:spcAft>
                <a:spcPts val="0"/>
              </a:spcAft>
              <a:buSzPts val="1200"/>
              <a:buFont typeface="Calibri"/>
              <a:buChar char="○"/>
            </a:pPr>
            <a:r>
              <a:rPr i="1" lang="en" sz="1200">
                <a:latin typeface="Calibri"/>
                <a:ea typeface="Calibri"/>
                <a:cs typeface="Calibri"/>
                <a:sym typeface="Calibri"/>
              </a:rPr>
              <a:t>Focus on significant accomplishments so far, hiring progress, other expected outcomes, and eventual potential impact.</a:t>
            </a:r>
            <a:endParaRPr/>
          </a:p>
          <a:p>
            <a:pPr indent="-304800" lvl="1" marL="914400" rtl="0" algn="l">
              <a:lnSpc>
                <a:spcPct val="115000"/>
              </a:lnSpc>
              <a:spcBef>
                <a:spcPts val="0"/>
              </a:spcBef>
              <a:spcAft>
                <a:spcPts val="0"/>
              </a:spcAft>
              <a:buSzPts val="1200"/>
              <a:buFont typeface="Calibri"/>
              <a:buChar char="○"/>
            </a:pPr>
            <a:r>
              <a:rPr i="1" lang="en" sz="1200">
                <a:latin typeface="Calibri"/>
                <a:ea typeface="Calibri"/>
                <a:cs typeface="Calibri"/>
                <a:sym typeface="Calibri"/>
              </a:rPr>
              <a:t>For a 3</a:t>
            </a:r>
            <a:r>
              <a:rPr baseline="30000" i="1" lang="en" sz="1200">
                <a:latin typeface="Calibri"/>
                <a:ea typeface="Calibri"/>
                <a:cs typeface="Calibri"/>
                <a:sym typeface="Calibri"/>
              </a:rPr>
              <a:t>rd</a:t>
            </a:r>
            <a:r>
              <a:rPr i="1" lang="en" sz="1200">
                <a:latin typeface="Calibri"/>
                <a:ea typeface="Calibri"/>
                <a:cs typeface="Calibri"/>
                <a:sym typeface="Calibri"/>
              </a:rPr>
              <a:t> year renewal, you need to make the case of </a:t>
            </a:r>
            <a:r>
              <a:rPr i="1" lang="en" sz="1200"/>
              <a:t>“outstanding and exemplary circumstances”</a:t>
            </a:r>
            <a:endParaRPr i="1" sz="1200">
              <a:latin typeface="Calibri"/>
              <a:ea typeface="Calibri"/>
              <a:cs typeface="Calibri"/>
              <a:sym typeface="Calibri"/>
            </a:endParaRPr>
          </a:p>
        </p:txBody>
      </p:sp>
      <p:sp>
        <p:nvSpPr>
          <p:cNvPr id="44" name="Google Shape;44;p5"/>
          <p:cNvSpPr txBox="1"/>
          <p:nvPr/>
        </p:nvSpPr>
        <p:spPr>
          <a:xfrm>
            <a:off x="3308250" y="4702488"/>
            <a:ext cx="2527500" cy="384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300"/>
              <a:buFont typeface="Arial"/>
              <a:buNone/>
            </a:pPr>
            <a:r>
              <a:rPr b="1" i="0" lang="en" sz="1300" u="none" cap="none" strike="noStrike">
                <a:solidFill>
                  <a:schemeClr val="lt1"/>
                </a:solidFill>
                <a:latin typeface="Arial"/>
                <a:ea typeface="Arial"/>
                <a:cs typeface="Arial"/>
                <a:sym typeface="Arial"/>
              </a:rPr>
              <a:t>FY26 LDRD Proposal Review</a:t>
            </a:r>
            <a:endParaRPr b="1" i="0" sz="1300" u="none" cap="none" strike="noStrike">
              <a:solidFill>
                <a:schemeClr val="lt1"/>
              </a:solidFill>
              <a:latin typeface="Arial"/>
              <a:ea typeface="Arial"/>
              <a:cs typeface="Arial"/>
              <a:sym typeface="Arial"/>
            </a:endParaRPr>
          </a:p>
        </p:txBody>
      </p:sp>
      <p:sp>
        <p:nvSpPr>
          <p:cNvPr id="45" name="Google Shape;45;p5"/>
          <p:cNvSpPr txBox="1"/>
          <p:nvPr/>
        </p:nvSpPr>
        <p:spPr>
          <a:xfrm>
            <a:off x="1150944" y="3826345"/>
            <a:ext cx="6403200" cy="615523"/>
          </a:xfrm>
          <a:prstGeom prst="rect">
            <a:avLst/>
          </a:prstGeom>
          <a:solidFill>
            <a:srgbClr val="EA9999"/>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n" sz="1400" u="none" cap="none" strike="noStrike">
                <a:solidFill>
                  <a:srgbClr val="FFFF00"/>
                </a:solidFill>
                <a:latin typeface="Arial"/>
                <a:ea typeface="Arial"/>
                <a:cs typeface="Arial"/>
                <a:sym typeface="Arial"/>
              </a:rPr>
              <a:t>REQUIRED one slide on Outcomes and Impact</a:t>
            </a:r>
            <a:r>
              <a:rPr b="1" i="0" lang="en" sz="1400" u="none" cap="none" strike="noStrike">
                <a:solidFill>
                  <a:srgbClr val="FFFF00"/>
                </a:solidFill>
                <a:latin typeface="Arial"/>
                <a:ea typeface="Arial"/>
                <a:cs typeface="Arial"/>
                <a:sym typeface="Arial"/>
              </a:rPr>
              <a:t>. </a:t>
            </a:r>
            <a:r>
              <a:rPr b="0" i="0" lang="en" sz="1400" u="none" cap="none" strike="noStrike">
                <a:solidFill>
                  <a:srgbClr val="FFFF00"/>
                </a:solidFill>
                <a:latin typeface="Arial"/>
                <a:ea typeface="Arial"/>
                <a:cs typeface="Arial"/>
                <a:sym typeface="Arial"/>
              </a:rPr>
              <a:t>Use the Notes section to provide additional context if required. </a:t>
            </a:r>
            <a:r>
              <a:rPr lang="en">
                <a:solidFill>
                  <a:srgbClr val="FFFF00"/>
                </a:solidFill>
              </a:rPr>
              <a:t>Remove this box from final presentation.</a:t>
            </a:r>
            <a:endParaRPr b="1" i="0" sz="1400" u="none" cap="none" strike="noStrike">
              <a:solidFill>
                <a:srgbClr val="FFFF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Management Plan</a:t>
            </a:r>
            <a:endParaRPr/>
          </a:p>
        </p:txBody>
      </p:sp>
      <p:sp>
        <p:nvSpPr>
          <p:cNvPr id="51" name="Google Shape;51;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Char char="●"/>
            </a:pPr>
            <a:r>
              <a:rPr i="1" lang="en" sz="1400"/>
              <a:t>Describe who will work on the project, and the plan for hiring in more detail</a:t>
            </a:r>
            <a:endParaRPr/>
          </a:p>
          <a:p>
            <a:pPr indent="-317500" lvl="0" marL="457200" rtl="0" algn="l">
              <a:lnSpc>
                <a:spcPct val="115000"/>
              </a:lnSpc>
              <a:spcBef>
                <a:spcPts val="0"/>
              </a:spcBef>
              <a:spcAft>
                <a:spcPts val="0"/>
              </a:spcAft>
              <a:buSzPts val="1400"/>
              <a:buChar char="●"/>
            </a:pPr>
            <a:r>
              <a:rPr i="1" lang="en" sz="1400"/>
              <a:t>Images of personnel are good to include</a:t>
            </a:r>
            <a:endParaRPr i="1" sz="1400"/>
          </a:p>
        </p:txBody>
      </p:sp>
      <p:sp>
        <p:nvSpPr>
          <p:cNvPr id="52" name="Google Shape;52;p4"/>
          <p:cNvSpPr txBox="1"/>
          <p:nvPr/>
        </p:nvSpPr>
        <p:spPr>
          <a:xfrm>
            <a:off x="3308250" y="4702488"/>
            <a:ext cx="2527500" cy="384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300"/>
              <a:buFont typeface="Arial"/>
              <a:buNone/>
            </a:pPr>
            <a:r>
              <a:rPr b="1" i="0" lang="en" sz="1300" u="none" cap="none" strike="noStrike">
                <a:solidFill>
                  <a:schemeClr val="lt1"/>
                </a:solidFill>
                <a:latin typeface="Arial"/>
                <a:ea typeface="Arial"/>
                <a:cs typeface="Arial"/>
                <a:sym typeface="Arial"/>
              </a:rPr>
              <a:t>FY26 LDRD Proposal Review</a:t>
            </a:r>
            <a:endParaRPr b="1" i="0" sz="1300" u="none" cap="none" strike="noStrike">
              <a:solidFill>
                <a:schemeClr val="lt1"/>
              </a:solidFill>
              <a:latin typeface="Arial"/>
              <a:ea typeface="Arial"/>
              <a:cs typeface="Arial"/>
              <a:sym typeface="Arial"/>
            </a:endParaRPr>
          </a:p>
        </p:txBody>
      </p:sp>
      <p:sp>
        <p:nvSpPr>
          <p:cNvPr id="53" name="Google Shape;53;p4"/>
          <p:cNvSpPr txBox="1"/>
          <p:nvPr/>
        </p:nvSpPr>
        <p:spPr>
          <a:xfrm>
            <a:off x="1370400" y="3595825"/>
            <a:ext cx="6403200" cy="615523"/>
          </a:xfrm>
          <a:prstGeom prst="rect">
            <a:avLst/>
          </a:prstGeom>
          <a:solidFill>
            <a:srgbClr val="EA9999"/>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n" sz="1400" u="none" cap="none" strike="noStrike">
                <a:solidFill>
                  <a:srgbClr val="FFFF00"/>
                </a:solidFill>
                <a:latin typeface="Arial"/>
                <a:ea typeface="Arial"/>
                <a:cs typeface="Arial"/>
                <a:sym typeface="Arial"/>
              </a:rPr>
              <a:t>REQUIRED one slide on Management Plan. Use the Notes section to provide additional context if required.  Remove this box from final presentation.</a:t>
            </a:r>
            <a:endParaRPr b="1" i="0" sz="1400" u="none" cap="none" strike="noStrike">
              <a:solidFill>
                <a:srgbClr val="FFFF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